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84" r:id="rId5"/>
    <p:sldId id="286" r:id="rId6"/>
    <p:sldId id="287" r:id="rId7"/>
    <p:sldId id="289" r:id="rId8"/>
    <p:sldId id="300" r:id="rId9"/>
    <p:sldId id="261" r:id="rId10"/>
    <p:sldId id="262" r:id="rId11"/>
    <p:sldId id="298" r:id="rId12"/>
    <p:sldId id="299" r:id="rId13"/>
    <p:sldId id="2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960182249946034"/>
          <c:y val="0.43647457555425134"/>
          <c:w val="0.60385851768528931"/>
          <c:h val="0.39289849785067332"/>
        </c:manualLayout>
      </c:layout>
      <c:barChart>
        <c:barDir val="bar"/>
        <c:grouping val="clustered"/>
        <c:varyColors val="0"/>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4.tmp"/></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sp macro="" textlink="">
      <cdr:nvSpPr>
        <cdr:cNvPr id="2" name="TextBox 1">
          <a:extLst xmlns:a="http://schemas.openxmlformats.org/drawingml/2006/main">
            <a:ext uri="{FF2B5EF4-FFF2-40B4-BE49-F238E27FC236}">
              <a16:creationId xmlns:a16="http://schemas.microsoft.com/office/drawing/2014/main" id="{FC24C197-0692-3C15-8190-81F6CC63B59B}"/>
            </a:ext>
          </a:extLst>
        </cdr:cNvPr>
        <cdr:cNvSpPr txBox="1"/>
      </cdr:nvSpPr>
      <cdr:spPr>
        <a:xfrm xmlns:a="http://schemas.openxmlformats.org/drawingml/2006/main">
          <a:off x="0" y="0"/>
          <a:ext cx="11001375" cy="41608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lvl="1" algn="l" rtl="0">
            <a:spcBef>
              <a:spcPts val="600"/>
            </a:spcBef>
          </a:pPr>
          <a:endParaRPr lang="en-IN" sz="1600" kern="1200" dirty="0">
            <a:solidFill>
              <a:schemeClr val="tx1"/>
            </a:solidFill>
          </a:endParaRPr>
        </a:p>
      </cdr:txBody>
    </cdr:sp>
  </cdr:relSizeAnchor>
  <cdr:relSizeAnchor xmlns:cdr="http://schemas.openxmlformats.org/drawingml/2006/chartDrawing">
    <cdr:from>
      <cdr:x>0</cdr:x>
      <cdr:y>0</cdr:y>
    </cdr:from>
    <cdr:to>
      <cdr:x>1</cdr:x>
      <cdr:y>1</cdr:y>
    </cdr:to>
    <cdr:pic>
      <cdr:nvPicPr>
        <cdr:cNvPr id="4" name="Picture 3" descr="A screen shot of a graph&#10;&#10;Description automatically generated">
          <a:extLst xmlns:a="http://schemas.openxmlformats.org/drawingml/2006/main">
            <a:ext uri="{FF2B5EF4-FFF2-40B4-BE49-F238E27FC236}">
              <a16:creationId xmlns:a16="http://schemas.microsoft.com/office/drawing/2014/main" id="{B51877BE-7FF8-79B1-C20B-84E62567F916}"/>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srcRect xmlns:a="http://schemas.openxmlformats.org/drawingml/2006/main" l="2992" t="20413" r="36659" b="16681"/>
        <a:stretch xmlns:a="http://schemas.openxmlformats.org/drawingml/2006/main"/>
      </cdr:blipFill>
      <cdr:spPr>
        <a:xfrm xmlns:a="http://schemas.openxmlformats.org/drawingml/2006/main">
          <a:off x="0" y="-1390261"/>
          <a:ext cx="8490856" cy="4814595"/>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9/12/2023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80D3DFC-11A7-4DDF-8AEE-A5ACE051EBF3}" type="slidenum">
              <a:rPr lang="en-US" smtClean="0"/>
              <a:t>1</a:t>
            </a:fld>
            <a:endParaRPr lang="en-US" dirty="0"/>
          </a:p>
        </p:txBody>
      </p:sp>
    </p:spTree>
    <p:extLst>
      <p:ext uri="{BB962C8B-B14F-4D97-AF65-F5344CB8AC3E}">
        <p14:creationId xmlns:p14="http://schemas.microsoft.com/office/powerpoint/2010/main" val="12883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tmp"/><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tmp"/><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tmp"/><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783772" y="2248678"/>
            <a:ext cx="6360370" cy="513183"/>
          </a:xfrm>
        </p:spPr>
        <p:txBody>
          <a:bodyPr/>
          <a:lstStyle/>
          <a:p>
            <a:r>
              <a:rPr lang="en-US" sz="2800" b="1" dirty="0"/>
              <a:t>INSIGHTS OF ONLINE RETAIL STORE</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875211" y="3113532"/>
            <a:ext cx="4873752" cy="630936"/>
          </a:xfrm>
        </p:spPr>
        <p:txBody>
          <a:bodyPr/>
          <a:lstStyle/>
          <a:p>
            <a:r>
              <a:rPr lang="en-US" dirty="0"/>
              <a:t>-ADITYA PANDEY</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3"/>
          <a:srcRect t="228" b="228"/>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TOPICS</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a:xfrm>
            <a:off x="1044001" y="4382352"/>
            <a:ext cx="1947672" cy="630936"/>
          </a:xfrm>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5048630" y="4359567"/>
            <a:ext cx="1947672" cy="630936"/>
          </a:xfrm>
        </p:spPr>
        <p:txBody>
          <a:bodyPr/>
          <a:lstStyle/>
          <a:p>
            <a:r>
              <a:rPr lang="en-US" dirty="0"/>
              <a:t>Data Processing</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7280592" y="4359567"/>
            <a:ext cx="1947672" cy="630936"/>
          </a:xfrm>
        </p:spPr>
        <p:txBody>
          <a:bodyPr/>
          <a:lstStyle/>
          <a:p>
            <a:r>
              <a:rPr lang="en-US" dirty="0"/>
              <a:t>Visualizations&amp;</a:t>
            </a:r>
          </a:p>
          <a:p>
            <a:r>
              <a:rPr lang="en-US" dirty="0"/>
              <a:t>Insights</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9512553" y="4313641"/>
            <a:ext cx="2020083" cy="1014983"/>
          </a:xfrm>
        </p:spPr>
        <p:txBody>
          <a:bodyPr/>
          <a:lstStyle/>
          <a:p>
            <a:r>
              <a:rPr lang="en-US" dirty="0"/>
              <a:t>Suggestions </a:t>
            </a:r>
          </a:p>
          <a:p>
            <a:r>
              <a:rPr lang="en-US" dirty="0"/>
              <a:t>&amp;</a:t>
            </a:r>
          </a:p>
          <a:p>
            <a:r>
              <a:rPr lang="en-US" dirty="0"/>
              <a:t>Strategies</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a:xfrm>
            <a:off x="2829433" y="4370850"/>
            <a:ext cx="1947672" cy="630936"/>
          </a:xfrm>
        </p:spPr>
        <p:txBody>
          <a:bodyPr/>
          <a:lstStyle/>
          <a:p>
            <a:r>
              <a:rPr lang="en-US" dirty="0"/>
              <a:t>Workflow</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r>
              <a:rPr lang="en-US" dirty="0"/>
              <a:t>This presentation helps us to understand the trends and analytics of online retail store . It also showcase visualization of dataset of store for easy understanding.</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WORKFLOW</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pPr lvl="1"/>
            <a:r>
              <a:rPr lang="en-US" altLang="zh-CN" sz="2000" dirty="0">
                <a:latin typeface="+mj-lt"/>
              </a:rPr>
              <a:t>STEP</a:t>
            </a:r>
            <a:r>
              <a:rPr lang="en-US" altLang="zh-CN" b="1" dirty="0"/>
              <a:t> 1</a:t>
            </a:r>
          </a:p>
          <a:p>
            <a:pPr lvl="1"/>
            <a:r>
              <a:rPr lang="en-US" altLang="zh-CN" dirty="0"/>
              <a:t>Gathering the data from source</a:t>
            </a: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dirty="0"/>
              <a:t>STEP 3</a:t>
            </a:r>
          </a:p>
          <a:p>
            <a:pPr lvl="1"/>
            <a:r>
              <a:rPr lang="en-US" altLang="zh-CN" dirty="0"/>
              <a:t>Understanding the requirements of CEO &amp; CMO</a:t>
            </a:r>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dirty="0"/>
              <a:t>STEP 5</a:t>
            </a:r>
          </a:p>
          <a:p>
            <a:r>
              <a:rPr lang="en-US" altLang="zh-CN" sz="1600" dirty="0">
                <a:latin typeface="+mn-lt"/>
              </a:rPr>
              <a:t>Insights and Strategies</a:t>
            </a:r>
            <a:endParaRPr lang="en-US" altLang="zh-CN" dirty="0"/>
          </a:p>
          <a:p>
            <a:endParaRPr lang="en-US" dirty="0"/>
          </a:p>
          <a:p>
            <a:endParaRPr lang="en-US" dirty="0"/>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dirty="0"/>
              <a:t>STEP 2</a:t>
            </a:r>
          </a:p>
          <a:p>
            <a:pPr lvl="1"/>
            <a:r>
              <a:rPr lang="en-US" altLang="zh-CN" dirty="0"/>
              <a:t>Data Cleaning and preprocessing</a:t>
            </a:r>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dirty="0"/>
              <a:t>STEP 4</a:t>
            </a:r>
          </a:p>
          <a:p>
            <a:pPr lvl="1"/>
            <a:r>
              <a:rPr lang="en-US" dirty="0"/>
              <a:t>Building the visuals</a:t>
            </a:r>
          </a:p>
        </p:txBody>
      </p:sp>
    </p:spTree>
    <p:extLst>
      <p:ext uri="{BB962C8B-B14F-4D97-AF65-F5344CB8AC3E}">
        <p14:creationId xmlns:p14="http://schemas.microsoft.com/office/powerpoint/2010/main" val="559354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029C-5BC2-2540-3839-80CEE35515BB}"/>
              </a:ext>
            </a:extLst>
          </p:cNvPr>
          <p:cNvSpPr>
            <a:spLocks noGrp="1"/>
          </p:cNvSpPr>
          <p:nvPr>
            <p:ph type="title"/>
          </p:nvPr>
        </p:nvSpPr>
        <p:spPr>
          <a:xfrm>
            <a:off x="484632" y="199758"/>
            <a:ext cx="7612162" cy="868576"/>
          </a:xfrm>
        </p:spPr>
        <p:txBody>
          <a:bodyPr/>
          <a:lstStyle/>
          <a:p>
            <a:pPr algn="l"/>
            <a:r>
              <a:rPr lang="en-IN" sz="4000" dirty="0"/>
              <a:t>Power Query Editor</a:t>
            </a:r>
          </a:p>
        </p:txBody>
      </p:sp>
      <p:pic>
        <p:nvPicPr>
          <p:cNvPr id="8" name="Content Placeholder 7" descr="A screenshot of a computer&#10;&#10;Description automatically generated">
            <a:extLst>
              <a:ext uri="{FF2B5EF4-FFF2-40B4-BE49-F238E27FC236}">
                <a16:creationId xmlns:a16="http://schemas.microsoft.com/office/drawing/2014/main" id="{03F8CB4B-2254-2B66-3766-A74BFD04F1DD}"/>
              </a:ext>
            </a:extLst>
          </p:cNvPr>
          <p:cNvPicPr>
            <a:picLocks noGrp="1" noChangeAspect="1"/>
          </p:cNvPicPr>
          <p:nvPr>
            <p:ph idx="1"/>
          </p:nvPr>
        </p:nvPicPr>
        <p:blipFill rotWithShape="1">
          <a:blip r:embed="rId2"/>
          <a:srcRect l="12284" t="17130"/>
          <a:stretch/>
        </p:blipFill>
        <p:spPr>
          <a:xfrm>
            <a:off x="2390775" y="857251"/>
            <a:ext cx="9801225" cy="5629274"/>
          </a:xfrm>
        </p:spPr>
      </p:pic>
      <p:sp>
        <p:nvSpPr>
          <p:cNvPr id="4" name="Slide Number Placeholder 3">
            <a:extLst>
              <a:ext uri="{FF2B5EF4-FFF2-40B4-BE49-F238E27FC236}">
                <a16:creationId xmlns:a16="http://schemas.microsoft.com/office/drawing/2014/main" id="{A818C89C-4D94-8188-057A-037E41EFAAF2}"/>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5" name="Footer Placeholder 4">
            <a:extLst>
              <a:ext uri="{FF2B5EF4-FFF2-40B4-BE49-F238E27FC236}">
                <a16:creationId xmlns:a16="http://schemas.microsoft.com/office/drawing/2014/main" id="{A1B453AF-0C1C-4B97-B19D-3C1F0288717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F58AC2FA-0D6A-192C-64C9-9FBF7044683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00756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623727" y="159566"/>
            <a:ext cx="10861836" cy="1014984"/>
          </a:xfrm>
        </p:spPr>
        <p:txBody>
          <a:bodyPr/>
          <a:lstStyle/>
          <a:p>
            <a:pPr lvl="1" algn="l" rtl="0">
              <a:spcBef>
                <a:spcPts val="600"/>
              </a:spcBef>
            </a:pPr>
            <a:r>
              <a:rPr lang="en-US" sz="1600" kern="1200" dirty="0">
                <a:solidFill>
                  <a:schemeClr val="tx1"/>
                </a:solidFill>
                <a:latin typeface="+mn-lt"/>
                <a:ea typeface="+mn-ea"/>
                <a:cs typeface="+mn-cs"/>
              </a:rPr>
              <a:t>The CEO of the retail store is interested to view the </a:t>
            </a:r>
            <a:r>
              <a:rPr lang="en-US" sz="1600" kern="1200" dirty="0">
                <a:solidFill>
                  <a:srgbClr val="FF0000"/>
                </a:solidFill>
                <a:latin typeface="+mn-lt"/>
                <a:ea typeface="+mn-ea"/>
                <a:cs typeface="+mn-cs"/>
              </a:rPr>
              <a:t>time series of the revenue data for the year 2011 only</a:t>
            </a:r>
            <a:r>
              <a:rPr lang="en-US" sz="1600" kern="1200" dirty="0">
                <a:solidFill>
                  <a:schemeClr val="tx1"/>
                </a:solidFill>
                <a:latin typeface="+mn-lt"/>
                <a:ea typeface="+mn-ea"/>
                <a:cs typeface="+mn-cs"/>
              </a:rPr>
              <a:t>. He would like to view granular data by looking into revenue for each month. The CEO is interested in viewing the seasonal trends and wants to dig deeper into why these trends occur. This analysis will be helpful for the CEO to forecast for the next year.</a:t>
            </a:r>
            <a:br>
              <a:rPr lang="en-IN" sz="1600" kern="1200" dirty="0">
                <a:solidFill>
                  <a:schemeClr val="tx1"/>
                </a:solidFill>
                <a:latin typeface="+mn-lt"/>
                <a:ea typeface="+mn-ea"/>
                <a:cs typeface="+mn-cs"/>
              </a:rPr>
            </a:br>
            <a:endParaRPr lang="en-US" sz="1600" kern="1200" dirty="0">
              <a:solidFill>
                <a:schemeClr val="tx1"/>
              </a:solidFill>
              <a:latin typeface="+mn-lt"/>
              <a:ea typeface="+mn-ea"/>
              <a:cs typeface="+mn-cs"/>
            </a:endParaRP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extLst>
              <p:ext uri="{D42A27DB-BD31-4B8C-83A1-F6EECF244321}">
                <p14:modId xmlns:p14="http://schemas.microsoft.com/office/powerpoint/2010/main" val="1335891162"/>
              </p:ext>
            </p:extLst>
          </p:nvPr>
        </p:nvGraphicFramePr>
        <p:xfrm>
          <a:off x="3433664" y="1174550"/>
          <a:ext cx="8612155" cy="5030307"/>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6</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pic>
        <p:nvPicPr>
          <p:cNvPr id="8" name="Picture 7">
            <a:extLst>
              <a:ext uri="{FF2B5EF4-FFF2-40B4-BE49-F238E27FC236}">
                <a16:creationId xmlns:a16="http://schemas.microsoft.com/office/drawing/2014/main" id="{80427797-8DBC-ABD8-609D-84B4EF0E8327}"/>
              </a:ext>
            </a:extLst>
          </p:cNvPr>
          <p:cNvPicPr>
            <a:picLocks noChangeAspect="1"/>
          </p:cNvPicPr>
          <p:nvPr/>
        </p:nvPicPr>
        <p:blipFill>
          <a:blip r:embed="rId3"/>
          <a:stretch>
            <a:fillRect/>
          </a:stretch>
        </p:blipFill>
        <p:spPr>
          <a:xfrm>
            <a:off x="623727" y="1174550"/>
            <a:ext cx="2744725" cy="2678993"/>
          </a:xfrm>
          <a:prstGeom prst="rect">
            <a:avLst/>
          </a:prstGeom>
        </p:spPr>
      </p:pic>
      <p:sp>
        <p:nvSpPr>
          <p:cNvPr id="10" name="TextBox 9">
            <a:extLst>
              <a:ext uri="{FF2B5EF4-FFF2-40B4-BE49-F238E27FC236}">
                <a16:creationId xmlns:a16="http://schemas.microsoft.com/office/drawing/2014/main" id="{112707DC-37FA-1ECF-59D5-56C2D6A628D8}"/>
              </a:ext>
            </a:extLst>
          </p:cNvPr>
          <p:cNvSpPr txBox="1"/>
          <p:nvPr/>
        </p:nvSpPr>
        <p:spPr>
          <a:xfrm>
            <a:off x="707570" y="1340448"/>
            <a:ext cx="2175457" cy="369332"/>
          </a:xfrm>
          <a:prstGeom prst="rect">
            <a:avLst/>
          </a:prstGeom>
          <a:noFill/>
        </p:spPr>
        <p:txBody>
          <a:bodyPr wrap="square" rtlCol="0">
            <a:spAutoFit/>
          </a:bodyPr>
          <a:lstStyle/>
          <a:p>
            <a:r>
              <a:rPr lang="en-IN" b="1" dirty="0"/>
              <a:t>INSIGHTS</a:t>
            </a:r>
          </a:p>
        </p:txBody>
      </p:sp>
      <p:sp>
        <p:nvSpPr>
          <p:cNvPr id="12" name="TextBox 11">
            <a:extLst>
              <a:ext uri="{FF2B5EF4-FFF2-40B4-BE49-F238E27FC236}">
                <a16:creationId xmlns:a16="http://schemas.microsoft.com/office/drawing/2014/main" id="{ED50A39A-5EEE-3832-04CD-BFA385C02016}"/>
              </a:ext>
            </a:extLst>
          </p:cNvPr>
          <p:cNvSpPr txBox="1"/>
          <p:nvPr/>
        </p:nvSpPr>
        <p:spPr>
          <a:xfrm>
            <a:off x="707570" y="1765999"/>
            <a:ext cx="2660882" cy="2031325"/>
          </a:xfrm>
          <a:prstGeom prst="rect">
            <a:avLst/>
          </a:prstGeom>
          <a:noFill/>
        </p:spPr>
        <p:txBody>
          <a:bodyPr wrap="square" rtlCol="0">
            <a:spAutoFit/>
          </a:bodyPr>
          <a:lstStyle/>
          <a:p>
            <a:r>
              <a:rPr lang="en-US" dirty="0"/>
              <a:t>Revenue</a:t>
            </a:r>
            <a:r>
              <a:rPr lang="en-US" dirty="0">
                <a:solidFill>
                  <a:srgbClr val="C00000"/>
                </a:solidFill>
              </a:rPr>
              <a:t> increased about 50%-60% </a:t>
            </a:r>
            <a:r>
              <a:rPr lang="en-US" dirty="0"/>
              <a:t>Between Jul and Nov.</a:t>
            </a:r>
          </a:p>
          <a:p>
            <a:endParaRPr lang="en-US" dirty="0"/>
          </a:p>
          <a:p>
            <a:r>
              <a:rPr lang="en-US" dirty="0"/>
              <a:t>Revenue is </a:t>
            </a:r>
            <a:r>
              <a:rPr lang="en-US" dirty="0">
                <a:solidFill>
                  <a:srgbClr val="C00000"/>
                </a:solidFill>
              </a:rPr>
              <a:t>lowest in February and April.</a:t>
            </a:r>
          </a:p>
          <a:p>
            <a:endParaRPr lang="en-IN" dirty="0"/>
          </a:p>
        </p:txBody>
      </p:sp>
    </p:spTree>
    <p:extLst>
      <p:ext uri="{BB962C8B-B14F-4D97-AF65-F5344CB8AC3E}">
        <p14:creationId xmlns:p14="http://schemas.microsoft.com/office/powerpoint/2010/main" val="283108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7</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8" name="Title 7">
            <a:extLst>
              <a:ext uri="{FF2B5EF4-FFF2-40B4-BE49-F238E27FC236}">
                <a16:creationId xmlns:a16="http://schemas.microsoft.com/office/drawing/2014/main" id="{5CBDB891-FD64-3B46-C935-2037A0E2C968}"/>
              </a:ext>
            </a:extLst>
          </p:cNvPr>
          <p:cNvSpPr>
            <a:spLocks noGrp="1"/>
          </p:cNvSpPr>
          <p:nvPr>
            <p:ph type="title"/>
          </p:nvPr>
        </p:nvSpPr>
        <p:spPr>
          <a:xfrm>
            <a:off x="484632" y="210208"/>
            <a:ext cx="10567416" cy="1021433"/>
          </a:xfrm>
        </p:spPr>
        <p:txBody>
          <a:bodyPr/>
          <a:lstStyle/>
          <a:p>
            <a:pPr algn="l"/>
            <a:r>
              <a:rPr lang="en-US" sz="1800" dirty="0">
                <a:latin typeface="+mn-lt"/>
                <a:ea typeface="+mn-ea"/>
                <a:cs typeface="+mn-cs"/>
              </a:rPr>
              <a:t>The CMO is interested in viewing </a:t>
            </a:r>
            <a:r>
              <a:rPr lang="en-US" sz="1800" dirty="0">
                <a:solidFill>
                  <a:srgbClr val="C00000"/>
                </a:solidFill>
                <a:latin typeface="+mn-lt"/>
                <a:ea typeface="+mn-ea"/>
                <a:cs typeface="+mn-cs"/>
              </a:rPr>
              <a:t>the top 10 countries which are generating the highest revenue</a:t>
            </a:r>
            <a:r>
              <a:rPr lang="en-US" sz="1800" dirty="0">
                <a:latin typeface="+mn-lt"/>
                <a:ea typeface="+mn-ea"/>
                <a:cs typeface="+mn-cs"/>
              </a:rPr>
              <a:t>. Additionally, the CMO is also interested in viewing the </a:t>
            </a:r>
            <a:r>
              <a:rPr lang="en-US" sz="1800" dirty="0">
                <a:solidFill>
                  <a:srgbClr val="C00000"/>
                </a:solidFill>
                <a:latin typeface="+mn-lt"/>
                <a:ea typeface="+mn-ea"/>
                <a:cs typeface="+mn-cs"/>
              </a:rPr>
              <a:t>quantity sold along with the revenue generated</a:t>
            </a:r>
            <a:r>
              <a:rPr lang="en-US" sz="1800" dirty="0">
                <a:latin typeface="+mn-lt"/>
                <a:ea typeface="+mn-ea"/>
                <a:cs typeface="+mn-cs"/>
              </a:rPr>
              <a:t>. The CMO does not want to have the United Kingdom in this visual.</a:t>
            </a:r>
            <a:endParaRPr lang="en-IN" sz="1800" dirty="0">
              <a:latin typeface="+mn-lt"/>
              <a:ea typeface="+mn-ea"/>
              <a:cs typeface="+mn-cs"/>
            </a:endParaRPr>
          </a:p>
        </p:txBody>
      </p:sp>
      <p:pic>
        <p:nvPicPr>
          <p:cNvPr id="17" name="Content Placeholder 16" descr="A screenshot of a computer&#10;&#10;Description automatically generated">
            <a:extLst>
              <a:ext uri="{FF2B5EF4-FFF2-40B4-BE49-F238E27FC236}">
                <a16:creationId xmlns:a16="http://schemas.microsoft.com/office/drawing/2014/main" id="{66FD9F0D-ED52-4F90-C47D-E298169CAB6F}"/>
              </a:ext>
            </a:extLst>
          </p:cNvPr>
          <p:cNvPicPr>
            <a:picLocks noGrp="1" noChangeAspect="1"/>
          </p:cNvPicPr>
          <p:nvPr>
            <p:ph idx="1"/>
          </p:nvPr>
        </p:nvPicPr>
        <p:blipFill rotWithShape="1">
          <a:blip r:embed="rId2"/>
          <a:srcRect l="3041" t="20167" r="36827" b="16721"/>
          <a:stretch/>
        </p:blipFill>
        <p:spPr>
          <a:xfrm>
            <a:off x="3240929" y="1166328"/>
            <a:ext cx="8823507" cy="4693296"/>
          </a:xfrm>
        </p:spPr>
      </p:pic>
      <p:pic>
        <p:nvPicPr>
          <p:cNvPr id="18" name="Picture 17">
            <a:extLst>
              <a:ext uri="{FF2B5EF4-FFF2-40B4-BE49-F238E27FC236}">
                <a16:creationId xmlns:a16="http://schemas.microsoft.com/office/drawing/2014/main" id="{4968B351-4599-E570-9153-5929DD7A6A98}"/>
              </a:ext>
            </a:extLst>
          </p:cNvPr>
          <p:cNvPicPr>
            <a:picLocks noChangeAspect="1"/>
          </p:cNvPicPr>
          <p:nvPr/>
        </p:nvPicPr>
        <p:blipFill>
          <a:blip r:embed="rId3"/>
          <a:stretch>
            <a:fillRect/>
          </a:stretch>
        </p:blipFill>
        <p:spPr>
          <a:xfrm>
            <a:off x="428027" y="1166328"/>
            <a:ext cx="2735052" cy="2771189"/>
          </a:xfrm>
          <a:prstGeom prst="rect">
            <a:avLst/>
          </a:prstGeom>
        </p:spPr>
      </p:pic>
      <p:pic>
        <p:nvPicPr>
          <p:cNvPr id="19" name="Picture 18">
            <a:extLst>
              <a:ext uri="{FF2B5EF4-FFF2-40B4-BE49-F238E27FC236}">
                <a16:creationId xmlns:a16="http://schemas.microsoft.com/office/drawing/2014/main" id="{912943CB-C33E-18C0-6B69-7621D1BF1232}"/>
              </a:ext>
            </a:extLst>
          </p:cNvPr>
          <p:cNvPicPr>
            <a:picLocks noChangeAspect="1"/>
          </p:cNvPicPr>
          <p:nvPr/>
        </p:nvPicPr>
        <p:blipFill>
          <a:blip r:embed="rId4"/>
          <a:stretch>
            <a:fillRect/>
          </a:stretch>
        </p:blipFill>
        <p:spPr>
          <a:xfrm>
            <a:off x="484632" y="1231641"/>
            <a:ext cx="2225233" cy="499915"/>
          </a:xfrm>
          <a:prstGeom prst="rect">
            <a:avLst/>
          </a:prstGeom>
        </p:spPr>
      </p:pic>
      <p:sp>
        <p:nvSpPr>
          <p:cNvPr id="23" name="TextBox 22">
            <a:extLst>
              <a:ext uri="{FF2B5EF4-FFF2-40B4-BE49-F238E27FC236}">
                <a16:creationId xmlns:a16="http://schemas.microsoft.com/office/drawing/2014/main" id="{23979331-1D5C-05D5-E1D9-6CBDBEFC8BCD}"/>
              </a:ext>
            </a:extLst>
          </p:cNvPr>
          <p:cNvSpPr txBox="1"/>
          <p:nvPr/>
        </p:nvSpPr>
        <p:spPr>
          <a:xfrm>
            <a:off x="428027" y="1758650"/>
            <a:ext cx="2660882" cy="2031325"/>
          </a:xfrm>
          <a:prstGeom prst="rect">
            <a:avLst/>
          </a:prstGeom>
          <a:noFill/>
        </p:spPr>
        <p:txBody>
          <a:bodyPr wrap="square" rtlCol="0">
            <a:spAutoFit/>
          </a:bodyPr>
          <a:lstStyle/>
          <a:p>
            <a:r>
              <a:rPr lang="en-US" dirty="0"/>
              <a:t>Netherlands have </a:t>
            </a:r>
            <a:r>
              <a:rPr lang="en-US" dirty="0">
                <a:solidFill>
                  <a:srgbClr val="C00000"/>
                </a:solidFill>
              </a:rPr>
              <a:t>highest revenue and Sales.</a:t>
            </a:r>
          </a:p>
          <a:p>
            <a:endParaRPr lang="en-US" dirty="0"/>
          </a:p>
          <a:p>
            <a:r>
              <a:rPr lang="en-US" dirty="0">
                <a:solidFill>
                  <a:srgbClr val="C00000"/>
                </a:solidFill>
              </a:rPr>
              <a:t>Top 4 countries </a:t>
            </a:r>
            <a:r>
              <a:rPr lang="en-US" dirty="0"/>
              <a:t>in revenue and Sales are from </a:t>
            </a:r>
            <a:r>
              <a:rPr lang="en-US" dirty="0">
                <a:solidFill>
                  <a:srgbClr val="C00000"/>
                </a:solidFill>
              </a:rPr>
              <a:t>Europe.</a:t>
            </a:r>
          </a:p>
          <a:p>
            <a:endParaRPr lang="en-US" dirty="0">
              <a:solidFill>
                <a:srgbClr val="C00000"/>
              </a:solidFill>
            </a:endParaRPr>
          </a:p>
          <a:p>
            <a:endParaRPr lang="en-IN" dirty="0"/>
          </a:p>
        </p:txBody>
      </p:sp>
    </p:spTree>
    <p:extLst>
      <p:ext uri="{BB962C8B-B14F-4D97-AF65-F5344CB8AC3E}">
        <p14:creationId xmlns:p14="http://schemas.microsoft.com/office/powerpoint/2010/main" val="201102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8</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8" name="Title 7">
            <a:extLst>
              <a:ext uri="{FF2B5EF4-FFF2-40B4-BE49-F238E27FC236}">
                <a16:creationId xmlns:a16="http://schemas.microsoft.com/office/drawing/2014/main" id="{5CBDB891-FD64-3B46-C935-2037A0E2C968}"/>
              </a:ext>
            </a:extLst>
          </p:cNvPr>
          <p:cNvSpPr>
            <a:spLocks noGrp="1"/>
          </p:cNvSpPr>
          <p:nvPr>
            <p:ph type="title"/>
          </p:nvPr>
        </p:nvSpPr>
        <p:spPr>
          <a:xfrm>
            <a:off x="484632" y="210208"/>
            <a:ext cx="11159970" cy="1021433"/>
          </a:xfrm>
        </p:spPr>
        <p:txBody>
          <a:bodyPr/>
          <a:lstStyle/>
          <a:p>
            <a:pPr algn="l"/>
            <a:r>
              <a:rPr lang="en-US" sz="1800" dirty="0">
                <a:latin typeface="+mn-lt"/>
                <a:ea typeface="+mn-ea"/>
                <a:cs typeface="+mn-cs"/>
              </a:rPr>
              <a:t>The CMO of the online retail store wants to view the </a:t>
            </a:r>
            <a:r>
              <a:rPr lang="en-US" sz="1800" dirty="0">
                <a:solidFill>
                  <a:srgbClr val="C00000"/>
                </a:solidFill>
                <a:latin typeface="+mn-lt"/>
                <a:ea typeface="+mn-ea"/>
                <a:cs typeface="+mn-cs"/>
              </a:rPr>
              <a:t>information on the top 10 customers by revenue</a:t>
            </a:r>
            <a:r>
              <a:rPr lang="en-US" sz="1800" dirty="0">
                <a:latin typeface="+mn-lt"/>
                <a:ea typeface="+mn-ea"/>
                <a:cs typeface="+mn-cs"/>
              </a:rPr>
              <a:t>. He is interested in a visual that shows the </a:t>
            </a:r>
            <a:r>
              <a:rPr lang="en-US" sz="1800" dirty="0">
                <a:solidFill>
                  <a:srgbClr val="C00000"/>
                </a:solidFill>
                <a:latin typeface="+mn-lt"/>
                <a:ea typeface="+mn-ea"/>
                <a:cs typeface="+mn-cs"/>
              </a:rPr>
              <a:t>greatest revenue generating customer at the start and gradually declines to the lower</a:t>
            </a:r>
            <a:r>
              <a:rPr lang="en-US" sz="1800" dirty="0">
                <a:latin typeface="+mn-lt"/>
                <a:ea typeface="+mn-ea"/>
                <a:cs typeface="+mn-cs"/>
              </a:rPr>
              <a:t> revenue generating customers. The CMO wants to target the higher revenue generating customers and ensure that they remain satisfied with their products.</a:t>
            </a:r>
            <a:endParaRPr lang="en-IN" sz="1800" dirty="0">
              <a:latin typeface="+mn-lt"/>
              <a:ea typeface="+mn-ea"/>
              <a:cs typeface="+mn-cs"/>
            </a:endParaRPr>
          </a:p>
        </p:txBody>
      </p:sp>
      <p:pic>
        <p:nvPicPr>
          <p:cNvPr id="9" name="Content Placeholder 8" descr="A screenshot of a computer&#10;&#10;Description automatically generated">
            <a:extLst>
              <a:ext uri="{FF2B5EF4-FFF2-40B4-BE49-F238E27FC236}">
                <a16:creationId xmlns:a16="http://schemas.microsoft.com/office/drawing/2014/main" id="{FB68AC01-DD4A-E4C9-AB56-E62905BFE84B}"/>
              </a:ext>
            </a:extLst>
          </p:cNvPr>
          <p:cNvPicPr>
            <a:picLocks noGrp="1" noChangeAspect="1"/>
          </p:cNvPicPr>
          <p:nvPr>
            <p:ph idx="1"/>
          </p:nvPr>
        </p:nvPicPr>
        <p:blipFill rotWithShape="1">
          <a:blip r:embed="rId2"/>
          <a:srcRect l="3107" t="19967" r="36599" b="16795"/>
          <a:stretch/>
        </p:blipFill>
        <p:spPr>
          <a:xfrm>
            <a:off x="4012778" y="1408922"/>
            <a:ext cx="8022533" cy="4506685"/>
          </a:xfrm>
        </p:spPr>
      </p:pic>
      <p:pic>
        <p:nvPicPr>
          <p:cNvPr id="10" name="Picture 9">
            <a:extLst>
              <a:ext uri="{FF2B5EF4-FFF2-40B4-BE49-F238E27FC236}">
                <a16:creationId xmlns:a16="http://schemas.microsoft.com/office/drawing/2014/main" id="{BB9DB422-6376-AA02-1C8B-59DAF60DFFE9}"/>
              </a:ext>
            </a:extLst>
          </p:cNvPr>
          <p:cNvPicPr>
            <a:picLocks noChangeAspect="1"/>
          </p:cNvPicPr>
          <p:nvPr/>
        </p:nvPicPr>
        <p:blipFill>
          <a:blip r:embed="rId3"/>
          <a:stretch>
            <a:fillRect/>
          </a:stretch>
        </p:blipFill>
        <p:spPr>
          <a:xfrm>
            <a:off x="673902" y="1408922"/>
            <a:ext cx="3267739" cy="2341984"/>
          </a:xfrm>
          <a:prstGeom prst="rect">
            <a:avLst/>
          </a:prstGeom>
        </p:spPr>
      </p:pic>
      <p:pic>
        <p:nvPicPr>
          <p:cNvPr id="11" name="Picture 10">
            <a:extLst>
              <a:ext uri="{FF2B5EF4-FFF2-40B4-BE49-F238E27FC236}">
                <a16:creationId xmlns:a16="http://schemas.microsoft.com/office/drawing/2014/main" id="{5F1C1FD5-D654-F5FB-AFED-1090E302E16A}"/>
              </a:ext>
            </a:extLst>
          </p:cNvPr>
          <p:cNvPicPr>
            <a:picLocks noChangeAspect="1"/>
          </p:cNvPicPr>
          <p:nvPr/>
        </p:nvPicPr>
        <p:blipFill>
          <a:blip r:embed="rId4"/>
          <a:stretch>
            <a:fillRect/>
          </a:stretch>
        </p:blipFill>
        <p:spPr>
          <a:xfrm>
            <a:off x="673902" y="1490201"/>
            <a:ext cx="2225233" cy="499915"/>
          </a:xfrm>
          <a:prstGeom prst="rect">
            <a:avLst/>
          </a:prstGeom>
        </p:spPr>
      </p:pic>
      <p:sp>
        <p:nvSpPr>
          <p:cNvPr id="15" name="TextBox 14">
            <a:extLst>
              <a:ext uri="{FF2B5EF4-FFF2-40B4-BE49-F238E27FC236}">
                <a16:creationId xmlns:a16="http://schemas.microsoft.com/office/drawing/2014/main" id="{00575D27-40D4-AFEF-EC4F-C40A5D8E5A4D}"/>
              </a:ext>
            </a:extLst>
          </p:cNvPr>
          <p:cNvSpPr txBox="1"/>
          <p:nvPr/>
        </p:nvSpPr>
        <p:spPr>
          <a:xfrm>
            <a:off x="673901" y="1930996"/>
            <a:ext cx="3267739" cy="1200329"/>
          </a:xfrm>
          <a:prstGeom prst="rect">
            <a:avLst/>
          </a:prstGeom>
          <a:noFill/>
        </p:spPr>
        <p:txBody>
          <a:bodyPr wrap="square" rtlCol="0">
            <a:spAutoFit/>
          </a:bodyPr>
          <a:lstStyle/>
          <a:p>
            <a:r>
              <a:rPr lang="en-IN" dirty="0"/>
              <a:t>Top revenue generating customers are from </a:t>
            </a:r>
            <a:r>
              <a:rPr lang="en-IN" dirty="0">
                <a:solidFill>
                  <a:srgbClr val="C00000"/>
                </a:solidFill>
              </a:rPr>
              <a:t>Australia and Europe</a:t>
            </a:r>
            <a:r>
              <a:rPr lang="en-IN" dirty="0"/>
              <a:t>.</a:t>
            </a:r>
          </a:p>
          <a:p>
            <a:endParaRPr lang="en-IN" dirty="0"/>
          </a:p>
          <a:p>
            <a:endParaRPr lang="en-IN" dirty="0"/>
          </a:p>
        </p:txBody>
      </p:sp>
    </p:spTree>
    <p:extLst>
      <p:ext uri="{BB962C8B-B14F-4D97-AF65-F5344CB8AC3E}">
        <p14:creationId xmlns:p14="http://schemas.microsoft.com/office/powerpoint/2010/main" val="134962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9</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8" name="Title 7">
            <a:extLst>
              <a:ext uri="{FF2B5EF4-FFF2-40B4-BE49-F238E27FC236}">
                <a16:creationId xmlns:a16="http://schemas.microsoft.com/office/drawing/2014/main" id="{5CBDB891-FD64-3B46-C935-2037A0E2C968}"/>
              </a:ext>
            </a:extLst>
          </p:cNvPr>
          <p:cNvSpPr>
            <a:spLocks noGrp="1"/>
          </p:cNvSpPr>
          <p:nvPr>
            <p:ph type="title"/>
          </p:nvPr>
        </p:nvSpPr>
        <p:spPr>
          <a:xfrm>
            <a:off x="484632" y="210208"/>
            <a:ext cx="11159970" cy="1282690"/>
          </a:xfrm>
        </p:spPr>
        <p:txBody>
          <a:bodyPr/>
          <a:lstStyle/>
          <a:p>
            <a:pPr algn="l"/>
            <a:r>
              <a:rPr lang="en-US" sz="1600" dirty="0">
                <a:latin typeface="+mn-lt"/>
                <a:ea typeface="+mn-ea"/>
                <a:cs typeface="+mn-cs"/>
              </a:rPr>
              <a:t>The CEO is looking to gain insights on the demand for their products. He wants to look at all countries and see which </a:t>
            </a:r>
            <a:r>
              <a:rPr lang="en-US" sz="1600" dirty="0">
                <a:solidFill>
                  <a:srgbClr val="C00000"/>
                </a:solidFill>
                <a:latin typeface="+mn-lt"/>
                <a:ea typeface="+mn-ea"/>
                <a:cs typeface="+mn-cs"/>
              </a:rPr>
              <a:t>regions have the greatest demand for their products</a:t>
            </a:r>
            <a:r>
              <a:rPr lang="en-US" sz="1600" dirty="0">
                <a:latin typeface="+mn-lt"/>
                <a:ea typeface="+mn-ea"/>
                <a:cs typeface="+mn-cs"/>
              </a:rPr>
              <a:t>. Once the CEO gets an idea of the regions that have high demand, he will initiate an expansion strategy which will allow the company to target these areas and generate more business from these regions. He wants to view the entire data on a single view without the need to scroll or hover over the data points to identify the demand. There is no need to show data for the United Kingdom as the CEO is more interested in viewing the countries that have expansion opportunities</a:t>
            </a:r>
            <a:r>
              <a:rPr lang="en-US" sz="1800" dirty="0">
                <a:latin typeface="+mn-lt"/>
                <a:ea typeface="+mn-ea"/>
                <a:cs typeface="+mn-cs"/>
              </a:rPr>
              <a:t>.</a:t>
            </a:r>
            <a:endParaRPr lang="en-IN" sz="1800" dirty="0">
              <a:latin typeface="+mn-lt"/>
              <a:ea typeface="+mn-ea"/>
              <a:cs typeface="+mn-cs"/>
            </a:endParaRPr>
          </a:p>
        </p:txBody>
      </p:sp>
      <p:pic>
        <p:nvPicPr>
          <p:cNvPr id="13" name="Content Placeholder 12" descr="A screenshot of a computer&#10;&#10;Description automatically generated">
            <a:extLst>
              <a:ext uri="{FF2B5EF4-FFF2-40B4-BE49-F238E27FC236}">
                <a16:creationId xmlns:a16="http://schemas.microsoft.com/office/drawing/2014/main" id="{206E681A-F725-1AA2-720D-B19E7874F0AB}"/>
              </a:ext>
            </a:extLst>
          </p:cNvPr>
          <p:cNvPicPr>
            <a:picLocks noGrp="1" noChangeAspect="1"/>
          </p:cNvPicPr>
          <p:nvPr>
            <p:ph idx="1"/>
          </p:nvPr>
        </p:nvPicPr>
        <p:blipFill rotWithShape="1">
          <a:blip r:embed="rId2"/>
          <a:srcRect l="3587" t="21314" r="37320" b="16794"/>
          <a:stretch/>
        </p:blipFill>
        <p:spPr>
          <a:xfrm>
            <a:off x="3041780" y="1606482"/>
            <a:ext cx="9084318" cy="4710341"/>
          </a:xfrm>
        </p:spPr>
      </p:pic>
      <p:pic>
        <p:nvPicPr>
          <p:cNvPr id="14" name="Picture 13">
            <a:extLst>
              <a:ext uri="{FF2B5EF4-FFF2-40B4-BE49-F238E27FC236}">
                <a16:creationId xmlns:a16="http://schemas.microsoft.com/office/drawing/2014/main" id="{46FA06A3-FEA2-56EF-0183-DABDB35E8A4D}"/>
              </a:ext>
            </a:extLst>
          </p:cNvPr>
          <p:cNvPicPr>
            <a:picLocks noChangeAspect="1"/>
          </p:cNvPicPr>
          <p:nvPr/>
        </p:nvPicPr>
        <p:blipFill>
          <a:blip r:embed="rId3"/>
          <a:stretch>
            <a:fillRect/>
          </a:stretch>
        </p:blipFill>
        <p:spPr>
          <a:xfrm>
            <a:off x="356661" y="1598768"/>
            <a:ext cx="2685119" cy="2413395"/>
          </a:xfrm>
          <a:prstGeom prst="rect">
            <a:avLst/>
          </a:prstGeom>
        </p:spPr>
      </p:pic>
      <p:pic>
        <p:nvPicPr>
          <p:cNvPr id="15" name="Picture 14">
            <a:extLst>
              <a:ext uri="{FF2B5EF4-FFF2-40B4-BE49-F238E27FC236}">
                <a16:creationId xmlns:a16="http://schemas.microsoft.com/office/drawing/2014/main" id="{D30BECE3-2BED-86A6-9FE2-4482B6D1E75C}"/>
              </a:ext>
            </a:extLst>
          </p:cNvPr>
          <p:cNvPicPr>
            <a:picLocks noChangeAspect="1"/>
          </p:cNvPicPr>
          <p:nvPr/>
        </p:nvPicPr>
        <p:blipFill>
          <a:blip r:embed="rId4"/>
          <a:stretch>
            <a:fillRect/>
          </a:stretch>
        </p:blipFill>
        <p:spPr>
          <a:xfrm>
            <a:off x="356661" y="1704805"/>
            <a:ext cx="2225233" cy="499915"/>
          </a:xfrm>
          <a:prstGeom prst="rect">
            <a:avLst/>
          </a:prstGeom>
        </p:spPr>
      </p:pic>
      <p:sp>
        <p:nvSpPr>
          <p:cNvPr id="18" name="TextBox 17">
            <a:extLst>
              <a:ext uri="{FF2B5EF4-FFF2-40B4-BE49-F238E27FC236}">
                <a16:creationId xmlns:a16="http://schemas.microsoft.com/office/drawing/2014/main" id="{08450315-C42A-1168-1D42-2D76CC373646}"/>
              </a:ext>
            </a:extLst>
          </p:cNvPr>
          <p:cNvSpPr txBox="1"/>
          <p:nvPr/>
        </p:nvSpPr>
        <p:spPr>
          <a:xfrm>
            <a:off x="356661" y="2086708"/>
            <a:ext cx="2660882" cy="1754326"/>
          </a:xfrm>
          <a:prstGeom prst="rect">
            <a:avLst/>
          </a:prstGeom>
          <a:noFill/>
        </p:spPr>
        <p:txBody>
          <a:bodyPr wrap="square" rtlCol="0">
            <a:spAutoFit/>
          </a:bodyPr>
          <a:lstStyle/>
          <a:p>
            <a:r>
              <a:rPr lang="en-US" dirty="0">
                <a:solidFill>
                  <a:srgbClr val="C00000"/>
                </a:solidFill>
              </a:rPr>
              <a:t>Netherlands</a:t>
            </a:r>
            <a:r>
              <a:rPr lang="en-US" dirty="0"/>
              <a:t> have highest sales of products.</a:t>
            </a:r>
          </a:p>
          <a:p>
            <a:endParaRPr lang="en-US" dirty="0"/>
          </a:p>
          <a:p>
            <a:r>
              <a:rPr lang="en-IN" dirty="0"/>
              <a:t>Size of bubble is directly proportional to </a:t>
            </a:r>
            <a:r>
              <a:rPr lang="en-IN" dirty="0">
                <a:solidFill>
                  <a:srgbClr val="C00000"/>
                </a:solidFill>
              </a:rPr>
              <a:t>sales of products.</a:t>
            </a:r>
          </a:p>
        </p:txBody>
      </p:sp>
    </p:spTree>
    <p:extLst>
      <p:ext uri="{BB962C8B-B14F-4D97-AF65-F5344CB8AC3E}">
        <p14:creationId xmlns:p14="http://schemas.microsoft.com/office/powerpoint/2010/main" val="274668359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{7E761C52-8658-4E48-B721-E64F2A87F113}tf11429527_win32</Template>
  <TotalTime>6092</TotalTime>
  <Words>496</Words>
  <Application>Microsoft Office PowerPoint</Application>
  <PresentationFormat>Widescreen</PresentationFormat>
  <Paragraphs>66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Karla</vt:lpstr>
      <vt:lpstr>Univers Condensed Light</vt:lpstr>
      <vt:lpstr>Office Theme</vt:lpstr>
      <vt:lpstr>INSIGHTS OF ONLINE RETAIL STORE</vt:lpstr>
      <vt:lpstr>TOPICS</vt:lpstr>
      <vt:lpstr>Introduction </vt:lpstr>
      <vt:lpstr>WORKFLOW</vt:lpstr>
      <vt:lpstr>Power Query Editor</vt:lpstr>
      <vt:lpstr>The CEO of the retail store is interested to view the time series of the revenue data for the year 2011 only. He would like to view granular data by looking into revenue for each month. The CEO is interested in viewing the seasonal trends and wants to dig deeper into why these trends occur. This analysis will be helpful for the CEO to forecast for the next year. </vt:lpstr>
      <vt:lpstr>The CMO is interested in viewing the top 10 countries which are generating the highest revenue. Additionally, the CMO is also interested in viewing the quantity sold along with the revenue generated. The CMO does not want to have the United Kingdom in this visual.</vt:lpstr>
      <vt:lpstr>The CMO of the online retail store wants to view the information on the top 10 customers by revenue. He is interested in a visual that shows the greatest revenue generating customer at the start and gradually declines to the lower revenue generating customers. The CMO wants to target the higher revenue generating customers and ensure that they remain satisfied with their products.</vt:lpstr>
      <vt:lpstr>The CEO is looking to gain insights on the demand for their products. He wants to look at all countries and see which regions have the greatest demand for their products. Once the CEO gets an idea of the regions that have high demand, he will initiate an expansion strategy which will allow the company to target these areas and generate more business from these regions. He wants to view the entire data on a single view without the need to scroll or hover over the data points to identify the demand. There is no need to show data for the United Kingdom as the CEO is more interested in viewing the countries that have expansion opportunities.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OF ONLINE RETAIL STORE</dc:title>
  <dc:creator>Aditya Pandey</dc:creator>
  <cp:lastModifiedBy>Aditya Pandey</cp:lastModifiedBy>
  <cp:revision>5</cp:revision>
  <dcterms:created xsi:type="dcterms:W3CDTF">2023-09-08T10:32:03Z</dcterms:created>
  <dcterms:modified xsi:type="dcterms:W3CDTF">2023-09-12T18:02:44Z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2023-09-08T12:15:07Z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1f27b94d-fa42-4e91-afbf-e95be88f8287</vt:lpwstr>
  </property>
  <property fmtid="{D5CDD505-2E9C-101B-9397-08002B2CF9AE}" pid="8" name="MSIP_Label_defa4170-0d19-0005-0004-bc88714345d2_ActionId">
    <vt:lpwstr>0ef31c6d-19e2-45f5-af73-7a18ff8d8754</vt:lpwstr>
  </property>
  <property fmtid="{D5CDD505-2E9C-101B-9397-08002B2CF9AE}" pid="9" name="MSIP_Label_defa4170-0d19-0005-0004-bc88714345d2_ContentBits">
    <vt:lpwstr>0</vt:lpwstr>
  </property>
</Properties>
</file>